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40"/>
  </p:notesMasterIdLst>
  <p:handoutMasterIdLst>
    <p:handoutMasterId r:id="rId41"/>
  </p:handoutMasterIdLst>
  <p:sldIdLst>
    <p:sldId id="256" r:id="rId2"/>
    <p:sldId id="297" r:id="rId3"/>
    <p:sldId id="257" r:id="rId4"/>
    <p:sldId id="258" r:id="rId5"/>
    <p:sldId id="259" r:id="rId6"/>
    <p:sldId id="260" r:id="rId7"/>
    <p:sldId id="261" r:id="rId8"/>
    <p:sldId id="263" r:id="rId9"/>
    <p:sldId id="265" r:id="rId10"/>
    <p:sldId id="268" r:id="rId11"/>
    <p:sldId id="269" r:id="rId12"/>
    <p:sldId id="272" r:id="rId13"/>
    <p:sldId id="273" r:id="rId14"/>
    <p:sldId id="274" r:id="rId15"/>
    <p:sldId id="275" r:id="rId16"/>
    <p:sldId id="276" r:id="rId17"/>
    <p:sldId id="299"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2" r:id="rId33"/>
    <p:sldId id="291" r:id="rId34"/>
    <p:sldId id="294" r:id="rId35"/>
    <p:sldId id="293" r:id="rId36"/>
    <p:sldId id="298" r:id="rId37"/>
    <p:sldId id="295" r:id="rId38"/>
    <p:sldId id="29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BF7"/>
    <a:srgbClr val="FBE7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98932" autoAdjust="0"/>
  </p:normalViewPr>
  <p:slideViewPr>
    <p:cSldViewPr>
      <p:cViewPr>
        <p:scale>
          <a:sx n="75" d="100"/>
          <a:sy n="75" d="100"/>
        </p:scale>
        <p:origin x="-1194" y="-78"/>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C2C96-9BE3-436A-BCE0-66D82C8E2EF1}" type="datetimeFigureOut">
              <a:rPr lang="en-US" smtClean="0"/>
              <a:t>1/17/2016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F4A13F-EC13-401F-A717-9286FD821123}" type="slidenum">
              <a:rPr lang="en-US" smtClean="0"/>
              <a:t>‹#›</a:t>
            </a:fld>
            <a:endParaRPr lang="en-US" dirty="0"/>
          </a:p>
        </p:txBody>
      </p:sp>
    </p:spTree>
    <p:extLst>
      <p:ext uri="{BB962C8B-B14F-4D97-AF65-F5344CB8AC3E}">
        <p14:creationId xmlns:p14="http://schemas.microsoft.com/office/powerpoint/2010/main" val="29644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9536C-1660-4537-BFD7-230B66594788}" type="datetimeFigureOut">
              <a:rPr lang="en-US" smtClean="0"/>
              <a:t>1/17/2016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E927-4585-4663-828F-096FFEC69C3A}" type="slidenum">
              <a:rPr lang="en-US" smtClean="0"/>
              <a:t>‹#›</a:t>
            </a:fld>
            <a:endParaRPr lang="en-US" dirty="0"/>
          </a:p>
        </p:txBody>
      </p:sp>
    </p:spTree>
    <p:extLst>
      <p:ext uri="{BB962C8B-B14F-4D97-AF65-F5344CB8AC3E}">
        <p14:creationId xmlns:p14="http://schemas.microsoft.com/office/powerpoint/2010/main" val="31702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t>2</a:t>
            </a:fld>
            <a:endParaRPr lang="en-US" dirty="0"/>
          </a:p>
        </p:txBody>
      </p:sp>
    </p:spTree>
    <p:extLst>
      <p:ext uri="{BB962C8B-B14F-4D97-AF65-F5344CB8AC3E}">
        <p14:creationId xmlns:p14="http://schemas.microsoft.com/office/powerpoint/2010/main" val="17420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t>11</a:t>
            </a:fld>
            <a:endParaRPr lang="en-US" dirty="0"/>
          </a:p>
        </p:txBody>
      </p:sp>
    </p:spTree>
    <p:extLst>
      <p:ext uri="{BB962C8B-B14F-4D97-AF65-F5344CB8AC3E}">
        <p14:creationId xmlns:p14="http://schemas.microsoft.com/office/powerpoint/2010/main"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8" name="Slide Number Placeholder 7"/>
          <p:cNvSpPr>
            <a:spLocks noGrp="1"/>
          </p:cNvSpPr>
          <p:nvPr>
            <p:ph type="sldNum" sz="quarter" idx="11"/>
          </p:nvPr>
        </p:nvSpPr>
        <p:spPr/>
        <p:txBody>
          <a:bodyPr/>
          <a:lstStyle/>
          <a:p>
            <a:fld id="{80BFFB35-A880-4FC5-81FF-72996DFBF7CA}"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t>‹#›</a:t>
            </a:fld>
            <a:endParaRPr lang="en-US"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t>‹#›</a:t>
            </a:fld>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BFFB35-A880-4FC5-81FF-72996DFBF7CA}" type="slidenum">
              <a:rPr lang="en-US" smtClean="0"/>
              <a:t>‹#›</a:t>
            </a:fld>
            <a:endParaRPr lang="en-US" dirty="0"/>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t>1/17/2016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AA93819A-BF9E-4EA3-9BDE-E4FBEA919495}" type="datetimeFigureOut">
              <a:rPr lang="en-US" smtClean="0"/>
              <a:t>1/17/2016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80BFFB35-A880-4FC5-81FF-72996DFBF7CA}" type="slidenum">
              <a:rPr lang="en-US" smtClean="0"/>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0"/>
            <a:ext cx="7772400" cy="1470025"/>
          </a:xfrm>
        </p:spPr>
        <p:txBody>
          <a:bodyPr>
            <a:noAutofit/>
          </a:bodyPr>
          <a:lstStyle/>
          <a:p>
            <a:r>
              <a:rPr lang="en-US" sz="4000" dirty="0" smtClean="0"/>
              <a:t>Welcome to Vidya Bhawan Polytechnic College, Udaipur</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828800"/>
            <a:ext cx="5905500" cy="2066059"/>
          </a:xfrm>
          <a:prstGeom prst="rect">
            <a:avLst/>
          </a:prstGeom>
          <a:scene3d>
            <a:camera prst="isometricOffAxis1Right"/>
            <a:lightRig rig="threePt" dir="t"/>
          </a:scene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1" y="3859427"/>
            <a:ext cx="5905500" cy="2514613"/>
          </a:xfrm>
          <a:prstGeom prst="rect">
            <a:avLst/>
          </a:prstGeom>
          <a:scene3d>
            <a:camera prst="isometricOffAxis1Right"/>
            <a:lightRig rig="threePt" dir="t"/>
          </a:scene3d>
        </p:spPr>
      </p:pic>
      <p:sp>
        <p:nvSpPr>
          <p:cNvPr id="6" name="TextBox 5"/>
          <p:cNvSpPr txBox="1"/>
          <p:nvPr/>
        </p:nvSpPr>
        <p:spPr>
          <a:xfrm>
            <a:off x="6553200" y="1540368"/>
            <a:ext cx="2286000" cy="4708981"/>
          </a:xfrm>
          <a:prstGeom prst="rect">
            <a:avLst/>
          </a:prstGeom>
          <a:noFill/>
        </p:spPr>
        <p:txBody>
          <a:bodyPr wrap="square" rtlCol="0">
            <a:spAutoFit/>
          </a:bodyPr>
          <a:lstStyle/>
          <a:p>
            <a:r>
              <a:rPr lang="en-US" sz="2000" dirty="0" smtClean="0">
                <a:solidFill>
                  <a:srgbClr val="7030A0"/>
                </a:solidFill>
                <a:latin typeface="BrowalliaUPC" pitchFamily="34" charset="-34"/>
                <a:cs typeface="BrowalliaUPC" pitchFamily="34" charset="-34"/>
              </a:rPr>
              <a:t>Vidya Bhawan Polytechnic College (Estd.1956) is an multi-dimensional technical education wing of </a:t>
            </a:r>
            <a:r>
              <a:rPr lang="en-US" sz="2000" dirty="0">
                <a:solidFill>
                  <a:srgbClr val="7030A0"/>
                </a:solidFill>
                <a:latin typeface="BrowalliaUPC" pitchFamily="34" charset="-34"/>
                <a:cs typeface="BrowalliaUPC" pitchFamily="34" charset="-34"/>
              </a:rPr>
              <a:t>V</a:t>
            </a:r>
            <a:r>
              <a:rPr lang="en-US" sz="2000" dirty="0" smtClean="0">
                <a:solidFill>
                  <a:srgbClr val="7030A0"/>
                </a:solidFill>
                <a:latin typeface="BrowalliaUPC" pitchFamily="34" charset="-34"/>
                <a:cs typeface="BrowalliaUPC" pitchFamily="34" charset="-34"/>
              </a:rPr>
              <a:t>idya </a:t>
            </a:r>
            <a:r>
              <a:rPr lang="en-US" sz="2000" dirty="0">
                <a:solidFill>
                  <a:srgbClr val="7030A0"/>
                </a:solidFill>
                <a:latin typeface="BrowalliaUPC" pitchFamily="34" charset="-34"/>
                <a:cs typeface="BrowalliaUPC" pitchFamily="34" charset="-34"/>
              </a:rPr>
              <a:t>B</a:t>
            </a:r>
            <a:r>
              <a:rPr lang="en-US" sz="2000" dirty="0" smtClean="0">
                <a:solidFill>
                  <a:srgbClr val="7030A0"/>
                </a:solidFill>
                <a:latin typeface="BrowalliaUPC" pitchFamily="34" charset="-34"/>
                <a:cs typeface="BrowalliaUPC" pitchFamily="34" charset="-34"/>
              </a:rPr>
              <a:t>hawan Society. Vidya Bhawan Polytechnic strives to produce socially sensitive and technically competent  diploma and post diploma engineers. The Polytechnic also works with village community for technical skill improvement and livelihood enhancement of Rural Youth. </a:t>
            </a:r>
            <a:endParaRPr lang="en-US" sz="2000" dirty="0">
              <a:solidFill>
                <a:srgbClr val="7030A0"/>
              </a:solidFill>
              <a:latin typeface="BrowalliaUPC" pitchFamily="34" charset="-34"/>
              <a:cs typeface="BrowalliaUPC" pitchFamily="34" charset="-34"/>
            </a:endParaRPr>
          </a:p>
        </p:txBody>
      </p:sp>
      <p:pic>
        <p:nvPicPr>
          <p:cNvPr id="7" name="Picture 6" descr="100px-VBS"/>
          <p:cNvPicPr/>
          <p:nvPr/>
        </p:nvPicPr>
        <p:blipFill>
          <a:blip r:embed="rId4">
            <a:extLst>
              <a:ext uri="{28A0092B-C50C-407E-A947-70E740481C1C}">
                <a14:useLocalDpi xmlns:a14="http://schemas.microsoft.com/office/drawing/2010/main" val="0"/>
              </a:ext>
            </a:extLst>
          </a:blip>
          <a:srcRect/>
          <a:stretch>
            <a:fillRect/>
          </a:stretch>
        </p:blipFill>
        <p:spPr bwMode="auto">
          <a:xfrm>
            <a:off x="380998" y="304798"/>
            <a:ext cx="1641761" cy="1496291"/>
          </a:xfrm>
          <a:prstGeom prst="rect">
            <a:avLst/>
          </a:prstGeom>
          <a:noFill/>
          <a:ln>
            <a:noFill/>
          </a:ln>
        </p:spPr>
      </p:pic>
    </p:spTree>
    <p:extLst>
      <p:ext uri="{BB962C8B-B14F-4D97-AF65-F5344CB8AC3E}">
        <p14:creationId xmlns:p14="http://schemas.microsoft.com/office/powerpoint/2010/main" val="2294585447"/>
      </p:ext>
    </p:extLst>
  </p:cSld>
  <p:clrMapOvr>
    <a:masterClrMapping/>
  </p:clrMapOvr>
  <mc:AlternateContent xmlns:mc="http://schemas.openxmlformats.org/markup-compatibility/2006" xmlns:p14="http://schemas.microsoft.com/office/powerpoint/2010/main">
    <mc:Choice Requires="p14">
      <p:transition spd="slow" p14:dur="3000" advTm="13000">
        <p14:vortex dir="u"/>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21"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4)">
                                      <p:cBhvr>
                                        <p:cTn id="17" dur="2000"/>
                                        <p:tgtEl>
                                          <p:spTgt spid="4"/>
                                        </p:tgtEl>
                                      </p:cBhvr>
                                    </p:animEffect>
                                  </p:childTnLst>
                                </p:cTn>
                              </p:par>
                            </p:childTnLst>
                          </p:cTn>
                        </p:par>
                        <p:par>
                          <p:cTn id="18" fill="hold">
                            <p:stCondLst>
                              <p:cond delay="60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500"/>
                                        <p:tgtEl>
                                          <p:spTgt spid="6"/>
                                        </p:tgtEl>
                                      </p:cBhvr>
                                    </p:animEffect>
                                    <p:anim calcmode="lin" valueType="num">
                                      <p:cBhvr>
                                        <p:cTn id="22" dur="1500" fill="hold"/>
                                        <p:tgtEl>
                                          <p:spTgt spid="6"/>
                                        </p:tgtEl>
                                        <p:attrNameLst>
                                          <p:attrName>ppt_x</p:attrName>
                                        </p:attrNameLst>
                                      </p:cBhvr>
                                      <p:tavLst>
                                        <p:tav tm="0">
                                          <p:val>
                                            <p:strVal val="#ppt_x"/>
                                          </p:val>
                                        </p:tav>
                                        <p:tav tm="100000">
                                          <p:val>
                                            <p:strVal val="#ppt_x"/>
                                          </p:val>
                                        </p:tav>
                                      </p:tavLst>
                                    </p:anim>
                                    <p:anim calcmode="lin" valueType="num">
                                      <p:cBhvr>
                                        <p:cTn id="23" dur="1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7500"/>
                            </p:stCondLst>
                            <p:childTnLst>
                              <p:par>
                                <p:cTn id="25" presetID="21"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8)">
                                      <p:cBhvr>
                                        <p:cTn id="27"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4800" dirty="0" smtClean="0"/>
              <a:t>Front-End &amp; Back-End Tool</a:t>
            </a:r>
            <a:endParaRPr lang="en-US" sz="4800" dirty="0"/>
          </a:p>
        </p:txBody>
      </p:sp>
      <p:sp>
        <p:nvSpPr>
          <p:cNvPr id="3" name="Content Placeholder 2"/>
          <p:cNvSpPr>
            <a:spLocks noGrp="1"/>
          </p:cNvSpPr>
          <p:nvPr>
            <p:ph idx="1"/>
          </p:nvPr>
        </p:nvSpPr>
        <p:spPr/>
        <p:txBody>
          <a:bodyPr>
            <a:normAutofit/>
          </a:bodyPr>
          <a:lstStyle/>
          <a:p>
            <a:r>
              <a:rPr lang="en-US" sz="2800" dirty="0" smtClean="0">
                <a:solidFill>
                  <a:schemeClr val="accent1">
                    <a:lumMod val="75000"/>
                  </a:schemeClr>
                </a:solidFill>
                <a:latin typeface="Arial Black" pitchFamily="34" charset="0"/>
              </a:rPr>
              <a:t>Front-End Tool:-</a:t>
            </a:r>
          </a:p>
          <a:p>
            <a:pPr marL="0" indent="0">
              <a:buNone/>
            </a:pPr>
            <a:endParaRPr lang="en-US" sz="2800" dirty="0" smtClean="0">
              <a:latin typeface="Arial Black" pitchFamily="34" charset="0"/>
            </a:endParaRPr>
          </a:p>
          <a:p>
            <a:pPr marL="0" indent="0">
              <a:buNone/>
            </a:pPr>
            <a:r>
              <a:rPr lang="en-US" sz="2800" dirty="0" smtClean="0">
                <a:latin typeface="Arial Rounded MT Bold" pitchFamily="34" charset="0"/>
              </a:rPr>
              <a:t>.NET- </a:t>
            </a:r>
            <a:r>
              <a:rPr lang="en-US" dirty="0">
                <a:solidFill>
                  <a:schemeClr val="bg2">
                    <a:lumMod val="50000"/>
                  </a:schemeClr>
                </a:solidFill>
                <a:latin typeface="Arial Rounded MT Bold" pitchFamily="34" charset="0"/>
              </a:rPr>
              <a:t>I</a:t>
            </a:r>
            <a:r>
              <a:rPr lang="en-US" dirty="0" smtClean="0">
                <a:solidFill>
                  <a:schemeClr val="bg2">
                    <a:lumMod val="50000"/>
                  </a:schemeClr>
                </a:solidFill>
                <a:latin typeface="Arial Rounded MT Bold" pitchFamily="34" charset="0"/>
              </a:rPr>
              <a:t>n which toy can build, develop, create                and debug your applications is called Front-End tool.</a:t>
            </a:r>
          </a:p>
          <a:p>
            <a:pPr marL="0" indent="0">
              <a:buNone/>
            </a:pPr>
            <a:endParaRPr lang="en-US" dirty="0">
              <a:latin typeface="Arial Rounded MT Bold" pitchFamily="34" charset="0"/>
            </a:endParaRPr>
          </a:p>
          <a:p>
            <a:r>
              <a:rPr lang="en-US" sz="2800" dirty="0" smtClean="0">
                <a:solidFill>
                  <a:schemeClr val="accent1">
                    <a:lumMod val="75000"/>
                  </a:schemeClr>
                </a:solidFill>
                <a:latin typeface="Arial Black" pitchFamily="34" charset="0"/>
              </a:rPr>
              <a:t>Back-End Tool:-</a:t>
            </a:r>
          </a:p>
          <a:p>
            <a:pPr marL="0" indent="0">
              <a:buNone/>
            </a:pPr>
            <a:endParaRPr lang="en-US" dirty="0" smtClean="0">
              <a:latin typeface="Arial Rounded MT Bold" pitchFamily="34" charset="0"/>
            </a:endParaRPr>
          </a:p>
          <a:p>
            <a:pPr marL="0" indent="0">
              <a:buNone/>
            </a:pPr>
            <a:r>
              <a:rPr lang="en-US" sz="2800" dirty="0" smtClean="0">
                <a:latin typeface="Arial Rounded MT Bold" pitchFamily="34" charset="0"/>
              </a:rPr>
              <a:t>SOL-</a:t>
            </a:r>
            <a:r>
              <a:rPr lang="en-US" dirty="0" smtClean="0">
                <a:latin typeface="Arial Rounded MT Bold" pitchFamily="34" charset="0"/>
              </a:rPr>
              <a:t> </a:t>
            </a:r>
            <a:r>
              <a:rPr lang="en-US" dirty="0" smtClean="0">
                <a:solidFill>
                  <a:schemeClr val="bg2">
                    <a:lumMod val="50000"/>
                  </a:schemeClr>
                </a:solidFill>
                <a:latin typeface="Arial Rounded MT Bold" pitchFamily="34" charset="0"/>
              </a:rPr>
              <a:t>It is a powerful relational database management system that offer a large feature set.</a:t>
            </a:r>
            <a:endParaRPr lang="en-US" dirty="0">
              <a:solidFill>
                <a:schemeClr val="bg2">
                  <a:lumMod val="50000"/>
                </a:schemeClr>
              </a:solidFill>
              <a:latin typeface="Arial Rounded MT Bold" pitchFamily="34" charset="0"/>
            </a:endParaRPr>
          </a:p>
        </p:txBody>
      </p:sp>
    </p:spTree>
    <p:extLst>
      <p:ext uri="{BB962C8B-B14F-4D97-AF65-F5344CB8AC3E}">
        <p14:creationId xmlns:p14="http://schemas.microsoft.com/office/powerpoint/2010/main" val="9773325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Hardware and Software Requirements</a:t>
            </a:r>
            <a:endParaRPr lang="en-US" sz="4000"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43673637"/>
              </p:ext>
            </p:extLst>
          </p:nvPr>
        </p:nvGraphicFramePr>
        <p:xfrm>
          <a:off x="1600200" y="2286000"/>
          <a:ext cx="6629400" cy="1832077"/>
        </p:xfrm>
        <a:graphic>
          <a:graphicData uri="http://schemas.openxmlformats.org/drawingml/2006/table">
            <a:tbl>
              <a:tblPr/>
              <a:tblGrid>
                <a:gridCol w="2685163"/>
                <a:gridCol w="3944237"/>
              </a:tblGrid>
              <a:tr h="458621">
                <a:tc>
                  <a:txBody>
                    <a:bodyPr/>
                    <a:lstStyle/>
                    <a:p>
                      <a:r>
                        <a:rPr lang="en-US" dirty="0" smtClean="0"/>
                        <a:t>Processor</a:t>
                      </a:r>
                      <a:endParaRPr lang="en-US"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dirty="0" smtClean="0"/>
                        <a:t>Pentium</a:t>
                      </a:r>
                      <a:r>
                        <a:rPr lang="en-US" baseline="0" dirty="0" smtClean="0"/>
                        <a:t> (Dual core or i7 suggested)</a:t>
                      </a:r>
                      <a:endParaRPr lang="en-US"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r>
                        <a:rPr lang="en-US" dirty="0" smtClean="0"/>
                        <a:t>RAM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512MB (8</a:t>
                      </a:r>
                      <a:r>
                        <a:rPr lang="en-US" baseline="0" dirty="0" smtClean="0"/>
                        <a:t> GB suggested</a:t>
                      </a:r>
                      <a:r>
                        <a:rPr lang="en-US" dirty="0" smtClean="0"/>
                        <a:t>)</a:t>
                      </a:r>
                      <a:endParaRPr lang="en-US"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197">
                <a:tc>
                  <a:txBody>
                    <a:bodyPr/>
                    <a:lstStyle/>
                    <a:p>
                      <a:r>
                        <a:rPr lang="en-US" dirty="0" smtClean="0"/>
                        <a:t>Memory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10GB (1 TB</a:t>
                      </a:r>
                      <a:r>
                        <a:rPr lang="en-US" baseline="0" dirty="0" smtClean="0"/>
                        <a:t> suggested for long term use</a:t>
                      </a:r>
                      <a:r>
                        <a:rPr lang="en-US" dirty="0" smtClean="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r>
                        <a:rPr lang="en-US" dirty="0" smtClean="0"/>
                        <a:t>Web Server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dirty="0" smtClean="0"/>
                        <a:t>IIS (Internet Information services)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1143000" y="1752600"/>
            <a:ext cx="3583032" cy="369332"/>
          </a:xfrm>
          <a:prstGeom prst="rect">
            <a:avLst/>
          </a:prstGeom>
          <a:noFill/>
        </p:spPr>
        <p:txBody>
          <a:bodyPr wrap="none" rtlCol="0">
            <a:spAutoFit/>
          </a:bodyPr>
          <a:lstStyle/>
          <a:p>
            <a:r>
              <a:rPr lang="en-US" dirty="0" smtClean="0">
                <a:latin typeface="Algerian" pitchFamily="82" charset="0"/>
              </a:rPr>
              <a:t>      Client Side Requirements</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35127573"/>
              </p:ext>
            </p:extLst>
          </p:nvPr>
        </p:nvGraphicFramePr>
        <p:xfrm>
          <a:off x="1600200" y="4800600"/>
          <a:ext cx="6629400" cy="1832077"/>
        </p:xfrm>
        <a:graphic>
          <a:graphicData uri="http://schemas.openxmlformats.org/drawingml/2006/table">
            <a:tbl>
              <a:tblPr/>
              <a:tblGrid>
                <a:gridCol w="2685163"/>
                <a:gridCol w="3944237"/>
              </a:tblGrid>
              <a:tr h="458621">
                <a:tc>
                  <a:txBody>
                    <a:bodyPr/>
                    <a:lstStyle/>
                    <a:p>
                      <a:r>
                        <a:rPr lang="en-US" dirty="0" smtClean="0"/>
                        <a:t>Processor</a:t>
                      </a:r>
                      <a:endParaRPr lang="en-US"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dirty="0" smtClean="0"/>
                        <a:t>Pentium</a:t>
                      </a:r>
                      <a:r>
                        <a:rPr lang="en-US" baseline="0" dirty="0" smtClean="0"/>
                        <a:t> (Dual core or i7 suggested)</a:t>
                      </a:r>
                      <a:endParaRPr lang="en-US"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r>
                        <a:rPr lang="en-US" dirty="0" smtClean="0"/>
                        <a:t>RAM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512MB (8</a:t>
                      </a:r>
                      <a:r>
                        <a:rPr lang="en-US" baseline="0" dirty="0" smtClean="0"/>
                        <a:t> GB suggested</a:t>
                      </a:r>
                      <a:r>
                        <a:rPr lang="en-US" dirty="0" smtClean="0"/>
                        <a:t>)</a:t>
                      </a:r>
                      <a:endParaRPr lang="en-US"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197">
                <a:tc>
                  <a:txBody>
                    <a:bodyPr/>
                    <a:lstStyle/>
                    <a:p>
                      <a:r>
                        <a:rPr lang="en-US" dirty="0" smtClean="0"/>
                        <a:t>Memory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10GB (1 TB</a:t>
                      </a:r>
                      <a:r>
                        <a:rPr lang="en-US" baseline="0" dirty="0" smtClean="0"/>
                        <a:t> suggested for long term use</a:t>
                      </a:r>
                      <a:r>
                        <a:rPr lang="en-US" dirty="0" smtClean="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r>
                        <a:rPr lang="en-US" dirty="0" smtClean="0"/>
                        <a:t>Web Server</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dirty="0" smtClean="0"/>
                        <a:t>Internet</a:t>
                      </a:r>
                      <a:r>
                        <a:rPr lang="en-US" baseline="0" dirty="0" smtClean="0"/>
                        <a:t> Explorer 7.0 or Higher </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181100" y="4268568"/>
            <a:ext cx="3924300" cy="646331"/>
          </a:xfrm>
          <a:prstGeom prst="rect">
            <a:avLst/>
          </a:prstGeom>
          <a:noFill/>
        </p:spPr>
        <p:txBody>
          <a:bodyPr wrap="square" rtlCol="0">
            <a:spAutoFit/>
          </a:bodyPr>
          <a:lstStyle/>
          <a:p>
            <a:r>
              <a:rPr lang="en-US" dirty="0" smtClean="0"/>
              <a:t>      </a:t>
            </a:r>
            <a:r>
              <a:rPr lang="en-US" dirty="0" smtClean="0">
                <a:latin typeface="Algerian" pitchFamily="82" charset="0"/>
              </a:rPr>
              <a:t>Server </a:t>
            </a:r>
            <a:r>
              <a:rPr lang="en-US" dirty="0">
                <a:latin typeface="Algerian" pitchFamily="82" charset="0"/>
              </a:rPr>
              <a:t>Side Requirements:</a:t>
            </a:r>
          </a:p>
          <a:p>
            <a:endParaRPr lang="en-US" dirty="0"/>
          </a:p>
        </p:txBody>
      </p:sp>
    </p:spTree>
    <p:extLst>
      <p:ext uri="{BB962C8B-B14F-4D97-AF65-F5344CB8AC3E}">
        <p14:creationId xmlns:p14="http://schemas.microsoft.com/office/powerpoint/2010/main" val="18384827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www.shoppingkart.com</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752600"/>
            <a:ext cx="8229600" cy="4401177"/>
          </a:xfrm>
          <a:ln>
            <a:solidFill>
              <a:schemeClr val="tx1"/>
            </a:solidFill>
            <a:prstDash val="solid"/>
          </a:ln>
        </p:spPr>
      </p:pic>
    </p:spTree>
    <p:extLst>
      <p:ext uri="{BB962C8B-B14F-4D97-AF65-F5344CB8AC3E}">
        <p14:creationId xmlns:p14="http://schemas.microsoft.com/office/powerpoint/2010/main" val="2029331719"/>
      </p:ext>
    </p:extLst>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Home Page</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2593"/>
            <a:ext cx="8229600" cy="4401177"/>
          </a:xfrm>
          <a:ln>
            <a:solidFill>
              <a:schemeClr val="tx1"/>
            </a:solidFill>
            <a:prstDash val="solid"/>
          </a:ln>
        </p:spPr>
      </p:pic>
      <p:sp>
        <p:nvSpPr>
          <p:cNvPr id="6" name="Right Arrow 5"/>
          <p:cNvSpPr/>
          <p:nvPr/>
        </p:nvSpPr>
        <p:spPr>
          <a:xfrm>
            <a:off x="2971800" y="2438400"/>
            <a:ext cx="609600" cy="5334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11804"/>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Product </a:t>
            </a:r>
            <a:r>
              <a:rPr lang="en-US" dirty="0">
                <a:effectLst>
                  <a:outerShdw blurRad="60007" dist="200025" dir="15000000" sy="30000" kx="-1800000" algn="bl" rotWithShape="0">
                    <a:prstClr val="black">
                      <a:alpha val="32000"/>
                    </a:prstClr>
                  </a:outerShdw>
                </a:effectLst>
              </a:rPr>
              <a:t>D</a:t>
            </a:r>
            <a:r>
              <a:rPr lang="en-US" dirty="0" smtClean="0">
                <a:effectLst>
                  <a:outerShdw blurRad="60007" dist="200025" dir="15000000" sy="30000" kx="-1800000" algn="bl" rotWithShape="0">
                    <a:prstClr val="black">
                      <a:alpha val="32000"/>
                    </a:prstClr>
                  </a:outerShdw>
                </a:effectLst>
              </a:rPr>
              <a:t>etail Page</a:t>
            </a:r>
            <a:endParaRPr lang="en-US" dirty="0">
              <a:effectLst>
                <a:outerShdw blurRad="60007" dist="200025" dir="15000000" sy="30000" kx="-1800000" algn="bl" rotWithShape="0">
                  <a:prstClr val="black">
                    <a:alpha val="32000"/>
                  </a:prstClr>
                </a:outerShdw>
              </a:effectLst>
            </a:endParaRPr>
          </a:p>
        </p:txBody>
      </p:sp>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6854"/>
            <a:ext cx="8229600" cy="4292655"/>
          </a:xfrm>
          <a:ln>
            <a:solidFill>
              <a:schemeClr val="tx1"/>
            </a:solidFill>
            <a:prstDash val="solid"/>
          </a:ln>
        </p:spPr>
      </p:pic>
    </p:spTree>
    <p:extLst>
      <p:ext uri="{BB962C8B-B14F-4D97-AF65-F5344CB8AC3E}">
        <p14:creationId xmlns:p14="http://schemas.microsoft.com/office/powerpoint/2010/main" val="419102172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Men Products</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8229600" cy="4401177"/>
          </a:xfrm>
          <a:ln>
            <a:solidFill>
              <a:schemeClr val="tx1"/>
            </a:solidFill>
            <a:prstDash val="solid"/>
          </a:ln>
        </p:spPr>
      </p:pic>
      <p:sp>
        <p:nvSpPr>
          <p:cNvPr id="5" name="Right Arrow 4"/>
          <p:cNvSpPr/>
          <p:nvPr/>
        </p:nvSpPr>
        <p:spPr>
          <a:xfrm rot="16200000">
            <a:off x="4930238" y="4648201"/>
            <a:ext cx="609600" cy="5334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141980"/>
      </p:ext>
    </p:extLst>
  </p:cSld>
  <p:clrMapOvr>
    <a:masterClrMapping/>
  </p:clrMapOvr>
  <mc:AlternateContent xmlns:mc="http://schemas.openxmlformats.org/markup-compatibility/2006" xmlns:p14="http://schemas.microsoft.com/office/powerpoint/2010/main">
    <mc:Choice Requires="p14">
      <p:transition spd="slow" p14:dur="1750">
        <p:cover/>
      </p:transition>
    </mc:Choice>
    <mc:Fallback xmlns="">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Men footwear</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77665"/>
            <a:ext cx="8229600" cy="4371032"/>
          </a:xfrm>
          <a:ln>
            <a:solidFill>
              <a:schemeClr val="tx1"/>
            </a:solidFill>
            <a:prstDash val="solid"/>
          </a:ln>
        </p:spPr>
      </p:pic>
      <p:sp>
        <p:nvSpPr>
          <p:cNvPr id="5" name="Right Arrow 4"/>
          <p:cNvSpPr/>
          <p:nvPr/>
        </p:nvSpPr>
        <p:spPr>
          <a:xfrm rot="10800000">
            <a:off x="5943600" y="3886200"/>
            <a:ext cx="731520" cy="4572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49113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76200" dir="18900000" sy="23000" kx="-1200000" algn="bl" rotWithShape="0">
              <a:prstClr val="black">
                <a:alpha val="20000"/>
              </a:prstClr>
            </a:outerShdw>
          </a:effectLst>
        </p:spPr>
        <p:txBody>
          <a:bodyPr anchor="ctr"/>
          <a:lstStyle/>
          <a:p>
            <a:r>
              <a:rPr lang="en-US" dirty="0" smtClean="0">
                <a:effectLst>
                  <a:outerShdw blurRad="60007" dist="200025" dir="15000000" sy="30000" kx="-1800000" algn="bl" rotWithShape="0">
                    <a:prstClr val="black">
                      <a:alpha val="32000"/>
                    </a:prstClr>
                  </a:outerShdw>
                </a:effectLst>
              </a:rPr>
              <a:t>Product Detail</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392832259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Women Products</a:t>
            </a:r>
            <a:endParaRPr lang="en-US" dirty="0">
              <a:effectLst>
                <a:outerShdw blurRad="60007" dist="200025" dir="15000000" sy="30000" kx="-1800000" algn="bl" rotWithShape="0">
                  <a:prstClr val="black">
                    <a:alpha val="32000"/>
                  </a:prstClr>
                </a:outerShdw>
              </a:effectLst>
            </a:endParaRP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665607"/>
            <a:ext cx="8229600" cy="4395148"/>
          </a:xfrm>
          <a:ln>
            <a:solidFill>
              <a:schemeClr val="tx1"/>
            </a:solidFill>
            <a:prstDash val="solid"/>
          </a:ln>
        </p:spPr>
      </p:pic>
      <p:sp>
        <p:nvSpPr>
          <p:cNvPr id="4" name="Right Arrow 3"/>
          <p:cNvSpPr/>
          <p:nvPr/>
        </p:nvSpPr>
        <p:spPr>
          <a:xfrm>
            <a:off x="2057400" y="3581400"/>
            <a:ext cx="1016000" cy="5334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750829"/>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Women Western Wear</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68621"/>
            <a:ext cx="8229600" cy="4389120"/>
          </a:xfrm>
          <a:ln>
            <a:solidFill>
              <a:schemeClr val="tx1"/>
            </a:solidFill>
            <a:prstDash val="solid"/>
          </a:ln>
        </p:spPr>
      </p:pic>
      <p:sp>
        <p:nvSpPr>
          <p:cNvPr id="5" name="Right Arrow 4"/>
          <p:cNvSpPr/>
          <p:nvPr/>
        </p:nvSpPr>
        <p:spPr>
          <a:xfrm rot="10800000">
            <a:off x="7467600" y="2705100"/>
            <a:ext cx="990600" cy="5334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780243"/>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8229600" cy="1600200"/>
          </a:xfrm>
        </p:spPr>
        <p:txBody>
          <a:bodyPr/>
          <a:lstStyle/>
          <a:p>
            <a:pPr>
              <a:lnSpc>
                <a:spcPct val="100000"/>
              </a:lnSpc>
            </a:pPr>
            <a:r>
              <a:rPr lang="en-US" dirty="0" smtClean="0"/>
              <a:t>Summer Training Presentation</a:t>
            </a:r>
            <a:br>
              <a:rPr lang="en-US" dirty="0" smtClean="0"/>
            </a:br>
            <a:r>
              <a:rPr lang="en-US" sz="4000" dirty="0" smtClean="0"/>
              <a:t>on ASP.NET</a:t>
            </a:r>
            <a:endParaRPr lang="en-US" dirty="0"/>
          </a:p>
        </p:txBody>
      </p:sp>
      <p:sp>
        <p:nvSpPr>
          <p:cNvPr id="4" name="TextBox 3"/>
          <p:cNvSpPr txBox="1"/>
          <p:nvPr/>
        </p:nvSpPr>
        <p:spPr>
          <a:xfrm>
            <a:off x="266700" y="4086999"/>
            <a:ext cx="5600700" cy="2585323"/>
          </a:xfrm>
          <a:prstGeom prst="rect">
            <a:avLst/>
          </a:prstGeom>
          <a:noFill/>
        </p:spPr>
        <p:txBody>
          <a:bodyPr wrap="square" rtlCol="0">
            <a:spAutoFit/>
          </a:bodyPr>
          <a:lstStyle/>
          <a:p>
            <a:r>
              <a:rPr lang="en-US" sz="4000" dirty="0" smtClean="0">
                <a:latin typeface="Pristina" pitchFamily="66" charset="0"/>
                <a:ea typeface="Dotum" pitchFamily="34" charset="-127"/>
              </a:rPr>
              <a:t>Training From:</a:t>
            </a:r>
          </a:p>
          <a:p>
            <a:endParaRPr lang="en-US" dirty="0">
              <a:latin typeface="Algerian" pitchFamily="82" charset="0"/>
            </a:endParaRPr>
          </a:p>
          <a:p>
            <a:r>
              <a:rPr lang="en-US" sz="2800" dirty="0" smtClean="0">
                <a:latin typeface="Algerian" pitchFamily="82" charset="0"/>
              </a:rPr>
              <a:t>Javonic </a:t>
            </a:r>
            <a:r>
              <a:rPr lang="en-US" sz="2800" dirty="0">
                <a:latin typeface="Algerian" pitchFamily="82" charset="0"/>
              </a:rPr>
              <a:t>W</a:t>
            </a:r>
            <a:r>
              <a:rPr lang="en-US" sz="2800" dirty="0" smtClean="0">
                <a:latin typeface="Algerian" pitchFamily="82" charset="0"/>
              </a:rPr>
              <a:t>ebsoft Pvt. Ltd</a:t>
            </a:r>
            <a:r>
              <a:rPr lang="en-US" sz="3200" dirty="0" smtClean="0">
                <a:latin typeface="Algerian" pitchFamily="82" charset="0"/>
              </a:rPr>
              <a:t>.</a:t>
            </a:r>
          </a:p>
          <a:p>
            <a:endParaRPr lang="en-US" dirty="0" smtClean="0">
              <a:latin typeface="Comic Sans MS" pitchFamily="66" charset="0"/>
            </a:endParaRPr>
          </a:p>
          <a:p>
            <a:r>
              <a:rPr lang="en-US" dirty="0" smtClean="0">
                <a:latin typeface="Comic Sans MS" pitchFamily="66" charset="0"/>
              </a:rPr>
              <a:t>1</a:t>
            </a:r>
            <a:r>
              <a:rPr lang="en-US" baseline="30000" dirty="0" smtClean="0">
                <a:latin typeface="Comic Sans MS" pitchFamily="66" charset="0"/>
              </a:rPr>
              <a:t>st</a:t>
            </a:r>
            <a:r>
              <a:rPr lang="en-US" dirty="0" smtClean="0">
                <a:latin typeface="Comic Sans MS" pitchFamily="66" charset="0"/>
              </a:rPr>
              <a:t> Floor </a:t>
            </a:r>
            <a:r>
              <a:rPr lang="en-US" dirty="0">
                <a:latin typeface="Comic Sans MS" pitchFamily="66" charset="0"/>
              </a:rPr>
              <a:t>R</a:t>
            </a:r>
            <a:r>
              <a:rPr lang="en-US" dirty="0" smtClean="0">
                <a:latin typeface="Comic Sans MS" pitchFamily="66" charset="0"/>
              </a:rPr>
              <a:t>achit Complex</a:t>
            </a:r>
          </a:p>
          <a:p>
            <a:r>
              <a:rPr lang="en-US" dirty="0" smtClean="0">
                <a:latin typeface="Comic Sans MS" pitchFamily="66" charset="0"/>
              </a:rPr>
              <a:t>Hiran Magri Sec-4</a:t>
            </a:r>
          </a:p>
          <a:p>
            <a:r>
              <a:rPr lang="en-US" dirty="0" smtClean="0">
                <a:latin typeface="Comic Sans MS" pitchFamily="66" charset="0"/>
              </a:rPr>
              <a:t>Udaipur (Raj.)</a:t>
            </a:r>
          </a:p>
        </p:txBody>
      </p:sp>
      <p:sp>
        <p:nvSpPr>
          <p:cNvPr id="5" name="TextBox 4"/>
          <p:cNvSpPr txBox="1"/>
          <p:nvPr/>
        </p:nvSpPr>
        <p:spPr>
          <a:xfrm>
            <a:off x="6248400" y="4086999"/>
            <a:ext cx="3048000" cy="2308324"/>
          </a:xfrm>
          <a:prstGeom prst="rect">
            <a:avLst/>
          </a:prstGeom>
          <a:noFill/>
        </p:spPr>
        <p:txBody>
          <a:bodyPr wrap="square" rtlCol="0">
            <a:spAutoFit/>
          </a:bodyPr>
          <a:lstStyle/>
          <a:p>
            <a:r>
              <a:rPr lang="en-US" sz="4000" dirty="0" smtClean="0">
                <a:latin typeface="Pristina" pitchFamily="66" charset="0"/>
                <a:ea typeface="Dotum" pitchFamily="34" charset="-127"/>
              </a:rPr>
              <a:t>Submitted By:</a:t>
            </a:r>
          </a:p>
          <a:p>
            <a:endParaRPr lang="en-US" dirty="0" smtClean="0"/>
          </a:p>
          <a:p>
            <a:r>
              <a:rPr lang="en-US" sz="3200" dirty="0" smtClean="0">
                <a:latin typeface="Algerian" pitchFamily="82" charset="0"/>
              </a:rPr>
              <a:t>Naresh Mali</a:t>
            </a:r>
          </a:p>
          <a:p>
            <a:endParaRPr lang="en-US" dirty="0">
              <a:latin typeface="Comic Sans MS" pitchFamily="66" charset="0"/>
            </a:endParaRPr>
          </a:p>
          <a:p>
            <a:r>
              <a:rPr lang="en-US" dirty="0" smtClean="0">
                <a:latin typeface="Comic Sans MS" pitchFamily="66" charset="0"/>
              </a:rPr>
              <a:t>3</a:t>
            </a:r>
            <a:r>
              <a:rPr lang="en-US" baseline="30000" dirty="0" smtClean="0">
                <a:latin typeface="Comic Sans MS" pitchFamily="66" charset="0"/>
              </a:rPr>
              <a:t>rd</a:t>
            </a:r>
            <a:r>
              <a:rPr lang="en-US" dirty="0" smtClean="0">
                <a:latin typeface="Comic Sans MS" pitchFamily="66" charset="0"/>
              </a:rPr>
              <a:t> Year</a:t>
            </a:r>
          </a:p>
          <a:p>
            <a:r>
              <a:rPr lang="en-US" dirty="0" smtClean="0">
                <a:latin typeface="Comic Sans MS" pitchFamily="66" charset="0"/>
              </a:rPr>
              <a:t>Computer Science</a:t>
            </a:r>
            <a:endParaRPr lang="en-US" dirty="0">
              <a:latin typeface="Comic Sans MS" pitchFamily="66" charset="0"/>
            </a:endParaRPr>
          </a:p>
        </p:txBody>
      </p:sp>
      <p:sp>
        <p:nvSpPr>
          <p:cNvPr id="3" name="TextBox 2"/>
          <p:cNvSpPr txBox="1"/>
          <p:nvPr/>
        </p:nvSpPr>
        <p:spPr>
          <a:xfrm>
            <a:off x="266700" y="2667000"/>
            <a:ext cx="8877300" cy="707886"/>
          </a:xfrm>
          <a:prstGeom prst="rect">
            <a:avLst/>
          </a:prstGeom>
          <a:noFill/>
        </p:spPr>
        <p:txBody>
          <a:bodyPr wrap="square" rtlCol="0">
            <a:spAutoFit/>
          </a:bodyPr>
          <a:lstStyle/>
          <a:p>
            <a:pPr algn="ctr"/>
            <a:r>
              <a:rPr lang="en-US" dirty="0">
                <a:latin typeface="Yu Mincho Demibold" pitchFamily="18" charset="-128"/>
                <a:ea typeface="Yu Mincho Demibold" pitchFamily="18" charset="-128"/>
              </a:rPr>
              <a:t>	</a:t>
            </a:r>
            <a:r>
              <a:rPr lang="en-US" sz="4000" dirty="0" smtClean="0">
                <a:solidFill>
                  <a:srgbClr val="7030A0"/>
                </a:solidFill>
                <a:latin typeface="Yu Mincho Demibold" pitchFamily="18" charset="-128"/>
                <a:ea typeface="Yu Mincho Demibold" pitchFamily="18" charset="-128"/>
              </a:rPr>
              <a:t>www.shoppingkart.com</a:t>
            </a:r>
            <a:endParaRPr lang="en-US" dirty="0">
              <a:solidFill>
                <a:srgbClr val="7030A0"/>
              </a:solidFill>
              <a:latin typeface="Yu Mincho Demibold" pitchFamily="18" charset="-128"/>
              <a:ea typeface="Yu Mincho Demibold" pitchFamily="18" charset="-128"/>
            </a:endParaRPr>
          </a:p>
        </p:txBody>
      </p:sp>
    </p:spTree>
    <p:extLst>
      <p:ext uri="{BB962C8B-B14F-4D97-AF65-F5344CB8AC3E}">
        <p14:creationId xmlns:p14="http://schemas.microsoft.com/office/powerpoint/2010/main" val="15465453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Women Product Detail</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0685"/>
            <a:ext cx="8229600" cy="4304992"/>
          </a:xfrm>
          <a:ln>
            <a:solidFill>
              <a:schemeClr val="tx1"/>
            </a:solidFill>
            <a:prstDash val="solid"/>
          </a:ln>
        </p:spPr>
      </p:pic>
    </p:spTree>
    <p:extLst>
      <p:ext uri="{BB962C8B-B14F-4D97-AF65-F5344CB8AC3E}">
        <p14:creationId xmlns:p14="http://schemas.microsoft.com/office/powerpoint/2010/main" val="11496630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Latest Offers</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77665"/>
            <a:ext cx="8229600" cy="4371032"/>
          </a:xfrm>
          <a:ln>
            <a:solidFill>
              <a:schemeClr val="tx1"/>
            </a:solidFill>
            <a:prstDash val="solid"/>
          </a:ln>
        </p:spPr>
      </p:pic>
      <p:sp>
        <p:nvSpPr>
          <p:cNvPr id="5" name="Right Arrow 4"/>
          <p:cNvSpPr/>
          <p:nvPr/>
        </p:nvSpPr>
        <p:spPr>
          <a:xfrm>
            <a:off x="4267200" y="4572000"/>
            <a:ext cx="609600" cy="533400"/>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244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Product Detail</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16854"/>
            <a:ext cx="8229600" cy="4292655"/>
          </a:xfrm>
          <a:ln>
            <a:solidFill>
              <a:schemeClr val="tx1"/>
            </a:solidFill>
            <a:prstDash val="solid"/>
          </a:ln>
        </p:spPr>
      </p:pic>
    </p:spTree>
    <p:extLst>
      <p:ext uri="{BB962C8B-B14F-4D97-AF65-F5344CB8AC3E}">
        <p14:creationId xmlns:p14="http://schemas.microsoft.com/office/powerpoint/2010/main" val="3112931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ABOUT US</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574108368"/>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CONTACT US</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p:spPr>
      </p:pic>
    </p:spTree>
    <p:extLst>
      <p:ext uri="{BB962C8B-B14F-4D97-AF65-F5344CB8AC3E}">
        <p14:creationId xmlns:p14="http://schemas.microsoft.com/office/powerpoint/2010/main" val="2993168580"/>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Admin Login</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29546269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Welcome to Admin Panel</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2881469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Add </a:t>
            </a:r>
            <a:r>
              <a:rPr lang="en-US" dirty="0">
                <a:effectLst>
                  <a:outerShdw blurRad="60007" dist="200025" dir="15000000" sy="30000" kx="-1800000" algn="bl" rotWithShape="0">
                    <a:prstClr val="black">
                      <a:alpha val="32000"/>
                    </a:prstClr>
                  </a:outerShdw>
                </a:effectLst>
              </a:rPr>
              <a:t>N</a:t>
            </a:r>
            <a:r>
              <a:rPr lang="en-US" dirty="0" smtClean="0">
                <a:effectLst>
                  <a:outerShdw blurRad="60007" dist="200025" dir="15000000" sy="30000" kx="-1800000" algn="bl" rotWithShape="0">
                    <a:prstClr val="black">
                      <a:alpha val="32000"/>
                    </a:prstClr>
                  </a:outerShdw>
                </a:effectLst>
              </a:rPr>
              <a:t>ew Category</a:t>
            </a:r>
            <a:endParaRPr lang="en-US" dirty="0">
              <a:effectLst>
                <a:outerShdw blurRad="60007" dist="200025" dir="15000000" sy="30000" kx="-1800000" algn="bl" rotWithShape="0">
                  <a:prstClr val="black">
                    <a:alpha val="32000"/>
                  </a:prstClr>
                </a:outerShdw>
              </a:effectLst>
            </a:endParaRPr>
          </a:p>
        </p:txBody>
      </p:sp>
      <p:pic>
        <p:nvPicPr>
          <p:cNvPr id="1031"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81550"/>
            <a:ext cx="8229600" cy="43632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93050"/>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Category Detail</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8004216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Update Category</a:t>
            </a:r>
            <a:endParaRPr lang="en-US" dirty="0">
              <a:effectLst>
                <a:outerShdw blurRad="60007" dist="200025" dir="15000000" sy="30000" kx="-1800000" algn="bl" rotWithShape="0">
                  <a:prstClr val="black">
                    <a:alpha val="32000"/>
                  </a:prstClr>
                </a:outerShdw>
              </a:effectLst>
            </a:endParaRPr>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93247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685800"/>
            <a:ext cx="8229600" cy="1295400"/>
          </a:xfrm>
        </p:spPr>
        <p:txBody>
          <a:bodyPr/>
          <a:lstStyle/>
          <a:p>
            <a:r>
              <a:rPr lang="en-US" b="1" dirty="0" smtClean="0">
                <a:effectLst/>
              </a:rPr>
              <a:t>Javonic </a:t>
            </a:r>
            <a:r>
              <a:rPr lang="en-US" b="1" dirty="0">
                <a:effectLst/>
              </a:rPr>
              <a:t>Websoft Pvt. Ltd.</a:t>
            </a:r>
            <a:r>
              <a:rPr lang="en-US" dirty="0">
                <a:effectLst/>
              </a:rPr>
              <a:t/>
            </a:r>
            <a:br>
              <a:rPr lang="en-US" dirty="0">
                <a:effectLst/>
              </a:rPr>
            </a:b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1000" y="1524000"/>
            <a:ext cx="8458200" cy="2209800"/>
          </a:xfrm>
          <a:prstGeom prst="rect">
            <a:avLst/>
          </a:prstGeom>
          <a:ln>
            <a:solidFill>
              <a:schemeClr val="tx1"/>
            </a:solidFill>
            <a:prstDash val="solid"/>
          </a:ln>
        </p:spPr>
      </p:pic>
      <p:sp>
        <p:nvSpPr>
          <p:cNvPr id="5" name="TextBox 4"/>
          <p:cNvSpPr txBox="1"/>
          <p:nvPr/>
        </p:nvSpPr>
        <p:spPr>
          <a:xfrm>
            <a:off x="228600" y="4038600"/>
            <a:ext cx="7239000" cy="1015663"/>
          </a:xfrm>
          <a:prstGeom prst="rect">
            <a:avLst/>
          </a:prstGeom>
          <a:noFill/>
        </p:spPr>
        <p:txBody>
          <a:bodyPr wrap="square" rtlCol="0">
            <a:spAutoFit/>
          </a:bodyPr>
          <a:lstStyle/>
          <a:p>
            <a:r>
              <a:rPr lang="en-US" sz="2000" dirty="0">
                <a:latin typeface="Bodoni MT" pitchFamily="18" charset="0"/>
                <a:ea typeface="Arial Unicode MS" pitchFamily="34" charset="-128"/>
                <a:cs typeface="Andalus" pitchFamily="18" charset="-78"/>
              </a:rPr>
              <a:t>Javonic learning is today a premium destination for </a:t>
            </a:r>
            <a:r>
              <a:rPr lang="en-US" sz="2000" dirty="0" smtClean="0">
                <a:latin typeface="Bodoni MT" pitchFamily="18" charset="0"/>
                <a:ea typeface="Arial Unicode MS" pitchFamily="34" charset="-128"/>
                <a:cs typeface="Andalus" pitchFamily="18" charset="-78"/>
              </a:rPr>
              <a:t>academic  excellence</a:t>
            </a:r>
            <a:r>
              <a:rPr lang="en-US" sz="2000" dirty="0">
                <a:latin typeface="Bodoni MT" pitchFamily="18" charset="0"/>
                <a:ea typeface="Arial Unicode MS" pitchFamily="34" charset="-128"/>
                <a:cs typeface="Andalus" pitchFamily="18" charset="-78"/>
              </a:rPr>
              <a:t>, having successful in IT education and training, live industrial training, project training and career oriented training.</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66700" y="5181953"/>
            <a:ext cx="8534400" cy="1314450"/>
          </a:xfrm>
          <a:prstGeom prst="rect">
            <a:avLst/>
          </a:prstGeom>
          <a:ln>
            <a:solidFill>
              <a:schemeClr val="tx1"/>
            </a:solidFill>
            <a:prstDash val="solid"/>
          </a:ln>
        </p:spPr>
      </p:pic>
    </p:spTree>
    <p:extLst>
      <p:ext uri="{BB962C8B-B14F-4D97-AF65-F5344CB8AC3E}">
        <p14:creationId xmlns:p14="http://schemas.microsoft.com/office/powerpoint/2010/main" val="346939342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Add New Sub-Category</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052695"/>
            <a:ext cx="2200582" cy="828791"/>
          </a:xfrm>
          <a:prstGeom prst="rect">
            <a:avLst/>
          </a:prstGeom>
        </p:spPr>
      </p:pic>
    </p:spTree>
    <p:extLst>
      <p:ext uri="{BB962C8B-B14F-4D97-AF65-F5344CB8AC3E}">
        <p14:creationId xmlns:p14="http://schemas.microsoft.com/office/powerpoint/2010/main" val="123927777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Sub-Category Detail</a:t>
            </a:r>
            <a:endParaRPr lang="en-US" dirty="0">
              <a:effectLst>
                <a:outerShdw blurRad="60007" dist="200025" dir="15000000" sy="30000" kx="-1800000" algn="bl" rotWithShape="0">
                  <a:prstClr val="black">
                    <a:alpha val="32000"/>
                  </a:prstClr>
                </a:outerShdw>
              </a:effectLst>
            </a:endParaRP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656049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Update Sub-Category</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0695739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Add New Product</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00200"/>
            <a:ext cx="8054679" cy="4525963"/>
          </a:xfrm>
          <a:ln>
            <a:solidFill>
              <a:schemeClr val="tx1"/>
            </a:solidFill>
            <a:prstDash val="solid"/>
          </a:ln>
        </p:spPr>
      </p:pic>
    </p:spTree>
    <p:extLst>
      <p:ext uri="{BB962C8B-B14F-4D97-AF65-F5344CB8AC3E}">
        <p14:creationId xmlns:p14="http://schemas.microsoft.com/office/powerpoint/2010/main" val="50883263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Add Successfully</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olid"/>
          </a:ln>
        </p:spPr>
      </p:pic>
    </p:spTree>
    <p:extLst>
      <p:ext uri="{BB962C8B-B14F-4D97-AF65-F5344CB8AC3E}">
        <p14:creationId xmlns:p14="http://schemas.microsoft.com/office/powerpoint/2010/main" val="125945978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Product Detail</a:t>
            </a:r>
            <a:endParaRPr lang="en-US" b="1"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ysDot"/>
          </a:ln>
        </p:spPr>
      </p:pic>
    </p:spTree>
    <p:extLst>
      <p:ext uri="{BB962C8B-B14F-4D97-AF65-F5344CB8AC3E}">
        <p14:creationId xmlns:p14="http://schemas.microsoft.com/office/powerpoint/2010/main" val="3805412822"/>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effectLst>
                  <a:outerShdw blurRad="60007" dist="200025" dir="15000000" sy="30000" kx="-1800000" algn="bl" rotWithShape="0">
                    <a:prstClr val="black">
                      <a:alpha val="32000"/>
                    </a:prstClr>
                  </a:outerShdw>
                </a:effectLst>
              </a:rPr>
              <a:t>Check Product Detail &amp; Logout</a:t>
            </a:r>
            <a:endParaRPr lang="en-US"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660" y="1600200"/>
            <a:ext cx="8054679" cy="4525963"/>
          </a:xfrm>
          <a:ln>
            <a:solidFill>
              <a:schemeClr val="tx1"/>
            </a:solidFill>
            <a:prstDash val="sysDot"/>
          </a:ln>
        </p:spPr>
      </p:pic>
    </p:spTree>
    <p:extLst>
      <p:ext uri="{BB962C8B-B14F-4D97-AF65-F5344CB8AC3E}">
        <p14:creationId xmlns:p14="http://schemas.microsoft.com/office/powerpoint/2010/main" val="1442910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b="1" dirty="0" smtClean="0">
                <a:effectLst>
                  <a:outerShdw blurRad="60007" dist="200025" dir="15000000" sy="30000" kx="-1800000" algn="bl" rotWithShape="0">
                    <a:prstClr val="black">
                      <a:alpha val="32000"/>
                    </a:prstClr>
                  </a:outerShdw>
                </a:effectLst>
              </a:rPr>
              <a:t>Logout</a:t>
            </a:r>
            <a:r>
              <a:rPr lang="en-US" dirty="0" smtClean="0">
                <a:effectLst>
                  <a:outerShdw blurRad="60007" dist="200025" dir="15000000" sy="30000" kx="-1800000" algn="bl" rotWithShape="0">
                    <a:prstClr val="black">
                      <a:alpha val="32000"/>
                    </a:prstClr>
                  </a:outerShdw>
                </a:effectLst>
              </a:rPr>
              <a:t> Successful</a:t>
            </a:r>
            <a:endParaRPr lang="en-US" b="1" dirty="0">
              <a:effectLst>
                <a:outerShdw blurRad="60007" dist="200025" dir="15000000" sy="30000" kx="-1800000" algn="bl" rotWithShape="0">
                  <a:prstClr val="black">
                    <a:alpha val="32000"/>
                  </a:prstClr>
                </a:outerShdw>
              </a:effectLst>
            </a:endParaRP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234" y="1600200"/>
            <a:ext cx="8107532" cy="4525963"/>
          </a:xfrm>
          <a:ln>
            <a:solidFill>
              <a:schemeClr val="tx1"/>
            </a:solidFill>
            <a:prstDash val="solid"/>
          </a:ln>
        </p:spPr>
      </p:pic>
    </p:spTree>
    <p:extLst>
      <p:ext uri="{BB962C8B-B14F-4D97-AF65-F5344CB8AC3E}">
        <p14:creationId xmlns:p14="http://schemas.microsoft.com/office/powerpoint/2010/main" val="199156622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8229600" cy="2667000"/>
          </a:xfrm>
        </p:spPr>
        <p:txBody>
          <a:bodyPr anchor="ctr"/>
          <a:lstStyle/>
          <a:p>
            <a:r>
              <a:rPr lang="en-US" sz="16600" dirty="0" smtClean="0">
                <a:latin typeface="Edwardian Script ITC" pitchFamily="66" charset="0"/>
              </a:rPr>
              <a:t>Thank You</a:t>
            </a:r>
            <a:endParaRPr lang="en-US" sz="16600" dirty="0">
              <a:latin typeface="Edwardian Script ITC" pitchFamily="66" charset="0"/>
            </a:endParaRPr>
          </a:p>
        </p:txBody>
      </p:sp>
    </p:spTree>
    <p:extLst>
      <p:ext uri="{BB962C8B-B14F-4D97-AF65-F5344CB8AC3E}">
        <p14:creationId xmlns:p14="http://schemas.microsoft.com/office/powerpoint/2010/main" val="2948259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600200"/>
          </a:xfrm>
        </p:spPr>
        <p:txBody>
          <a:bodyPr/>
          <a:lstStyle/>
          <a:p>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855" y="803563"/>
            <a:ext cx="9144000" cy="2801541"/>
          </a:xfrm>
          <a:prstGeom prst="rect">
            <a:avLst/>
          </a:prstGeom>
          <a:ln>
            <a:solidFill>
              <a:schemeClr val="tx1"/>
            </a:solidFill>
            <a:prstDash val="solid"/>
          </a:ln>
        </p:spPr>
      </p:pic>
      <p:sp>
        <p:nvSpPr>
          <p:cNvPr id="7" name="TextBox 6"/>
          <p:cNvSpPr txBox="1"/>
          <p:nvPr/>
        </p:nvSpPr>
        <p:spPr>
          <a:xfrm>
            <a:off x="235628" y="3605105"/>
            <a:ext cx="8382000" cy="1846659"/>
          </a:xfrm>
          <a:prstGeom prst="rect">
            <a:avLst/>
          </a:prstGeom>
          <a:noFill/>
        </p:spPr>
        <p:txBody>
          <a:bodyPr wrap="square" rtlCol="0">
            <a:spAutoFit/>
          </a:bodyPr>
          <a:lstStyle/>
          <a:p>
            <a:r>
              <a:rPr lang="en-US" sz="2400" b="1" dirty="0" smtClean="0"/>
              <a:t>Web Design-</a:t>
            </a:r>
            <a:r>
              <a:rPr lang="en-US" sz="2000" b="1" dirty="0" smtClean="0"/>
              <a:t> </a:t>
            </a:r>
            <a:r>
              <a:rPr lang="en-US" sz="1600" dirty="0" smtClean="0"/>
              <a:t>Prepare </a:t>
            </a:r>
            <a:r>
              <a:rPr lang="en-US" sz="1600" dirty="0"/>
              <a:t>for a career as a professional website designer crafting the look, layout, and organization of </a:t>
            </a:r>
            <a:r>
              <a:rPr lang="en-US" sz="1600" dirty="0" smtClean="0"/>
              <a:t>websites. </a:t>
            </a:r>
            <a:r>
              <a:rPr lang="en-US" dirty="0"/>
              <a:t>The applications and concepts for this emphasis include HTML, Dynamic html, Photoshop, CSS, jquery, flash, Dreamweaver, style sheets, information architecture and graphical design concepts.</a:t>
            </a:r>
          </a:p>
          <a:p>
            <a:r>
              <a:rPr lang="en-US" b="1" dirty="0" smtClean="0"/>
              <a:t> </a:t>
            </a:r>
            <a:endParaRPr lang="en-US" sz="1600" b="1" dirty="0"/>
          </a:p>
        </p:txBody>
      </p:sp>
      <p:sp>
        <p:nvSpPr>
          <p:cNvPr id="8" name="TextBox 7"/>
          <p:cNvSpPr txBox="1"/>
          <p:nvPr/>
        </p:nvSpPr>
        <p:spPr>
          <a:xfrm>
            <a:off x="235628" y="5288340"/>
            <a:ext cx="8382000" cy="1569660"/>
          </a:xfrm>
          <a:prstGeom prst="rect">
            <a:avLst/>
          </a:prstGeom>
          <a:noFill/>
        </p:spPr>
        <p:txBody>
          <a:bodyPr wrap="square" rtlCol="0">
            <a:spAutoFit/>
          </a:bodyPr>
          <a:lstStyle/>
          <a:p>
            <a:r>
              <a:rPr lang="en-US" sz="2400" b="1" dirty="0" smtClean="0"/>
              <a:t>Web Development- </a:t>
            </a:r>
            <a:r>
              <a:rPr lang="en-US" dirty="0"/>
              <a:t>The applications and technologies for this emphasis include web design techniques and also development programming tools like C#, SQL Server, </a:t>
            </a:r>
            <a:r>
              <a:rPr lang="en-US" dirty="0" smtClean="0"/>
              <a:t>Asp.Net, </a:t>
            </a:r>
            <a:r>
              <a:rPr lang="en-US" dirty="0"/>
              <a:t>Asp.Net Ajax, XML, Crystal report, domain registration, web hosting and many other web development tools.</a:t>
            </a:r>
          </a:p>
          <a:p>
            <a:endParaRPr lang="en-US" b="1" dirty="0"/>
          </a:p>
        </p:txBody>
      </p:sp>
      <p:sp>
        <p:nvSpPr>
          <p:cNvPr id="10" name="TextBox 9"/>
          <p:cNvSpPr txBox="1"/>
          <p:nvPr/>
        </p:nvSpPr>
        <p:spPr>
          <a:xfrm>
            <a:off x="2895600" y="152400"/>
            <a:ext cx="3062057" cy="523220"/>
          </a:xfrm>
          <a:prstGeom prst="rect">
            <a:avLst/>
          </a:prstGeom>
          <a:noFill/>
        </p:spPr>
        <p:txBody>
          <a:bodyPr wrap="none" rtlCol="0">
            <a:spAutoFit/>
          </a:bodyPr>
          <a:lstStyle/>
          <a:p>
            <a:pPr algn="r"/>
            <a:r>
              <a:rPr lang="en-US" sz="2800" dirty="0" smtClean="0"/>
              <a:t>TECHNOLOGIES</a:t>
            </a:r>
            <a:endParaRPr lang="en-US" sz="2800" dirty="0"/>
          </a:p>
        </p:txBody>
      </p:sp>
    </p:spTree>
    <p:extLst>
      <p:ext uri="{BB962C8B-B14F-4D97-AF65-F5344CB8AC3E}">
        <p14:creationId xmlns:p14="http://schemas.microsoft.com/office/powerpoint/2010/main" val="1187631870"/>
      </p:ext>
    </p:extLst>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66255" y="228600"/>
            <a:ext cx="8444345" cy="3352800"/>
          </a:xfrm>
          <a:prstGeom prst="rect">
            <a:avLst/>
          </a:prstGeom>
          <a:ln>
            <a:solidFill>
              <a:schemeClr val="tx1"/>
            </a:solidFill>
            <a:prstDash val="solid"/>
          </a:ln>
        </p:spPr>
      </p:pic>
      <p:sp>
        <p:nvSpPr>
          <p:cNvPr id="5" name="TextBox 4"/>
          <p:cNvSpPr txBox="1"/>
          <p:nvPr/>
        </p:nvSpPr>
        <p:spPr>
          <a:xfrm>
            <a:off x="228600" y="4594830"/>
            <a:ext cx="8534400" cy="1569660"/>
          </a:xfrm>
          <a:prstGeom prst="rect">
            <a:avLst/>
          </a:prstGeom>
          <a:noFill/>
        </p:spPr>
        <p:txBody>
          <a:bodyPr wrap="square" rtlCol="0">
            <a:spAutoFit/>
          </a:bodyPr>
          <a:lstStyle/>
          <a:p>
            <a:r>
              <a:rPr lang="en-US" sz="2400" b="1" dirty="0" smtClean="0"/>
              <a:t>Software Development- </a:t>
            </a:r>
            <a:r>
              <a:rPr lang="en-US" dirty="0"/>
              <a:t>The application and technologies for this emphasis include programming in  VB, VB.NET, programming with ADO.Net, Custom control, Crystal report, Setup &amp; development, client and server software , software testing, troubleshooting, SDLC.</a:t>
            </a:r>
          </a:p>
          <a:p>
            <a:endParaRPr lang="en-US" b="1" dirty="0"/>
          </a:p>
        </p:txBody>
      </p:sp>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3479788880"/>
      </p:ext>
    </p:extLst>
  </p:cSld>
  <p:clrMapOvr>
    <a:masterClrMapping/>
  </p:clrMapOvr>
  <mc:AlternateContent xmlns:mc="http://schemas.openxmlformats.org/markup-compatibility/2006" xmlns:p14="http://schemas.microsoft.com/office/powerpoint/2010/main">
    <mc:Choice Requires="p14">
      <p:transition spd="slow" p14:dur="2000">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javonic</a:t>
            </a:r>
            <a:endParaRPr lang="en-US" dirty="0"/>
          </a:p>
        </p:txBody>
      </p:sp>
      <p:sp>
        <p:nvSpPr>
          <p:cNvPr id="3" name="Content Placeholder 2"/>
          <p:cNvSpPr>
            <a:spLocks noGrp="1"/>
          </p:cNvSpPr>
          <p:nvPr>
            <p:ph idx="1"/>
          </p:nvPr>
        </p:nvSpPr>
        <p:spPr/>
        <p:txBody>
          <a:bodyPr/>
          <a:lstStyle/>
          <a:p>
            <a:r>
              <a:rPr lang="en-US" dirty="0"/>
              <a:t>At Javonic Websoft, we have more than 20+ technical professionals including Project Managers, Programmers, Mobile app developers and other industry experts, exhaustively working, procuring and perfecting your way to success.</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81000" y="3733800"/>
            <a:ext cx="8534400" cy="2805430"/>
          </a:xfrm>
          <a:prstGeom prst="rect">
            <a:avLst/>
          </a:prstGeom>
          <a:ln>
            <a:solidFill>
              <a:schemeClr val="tx1"/>
            </a:solidFill>
            <a:prstDash val="solid"/>
          </a:ln>
        </p:spPr>
      </p:pic>
    </p:spTree>
    <p:extLst>
      <p:ext uri="{BB962C8B-B14F-4D97-AF65-F5344CB8AC3E}">
        <p14:creationId xmlns:p14="http://schemas.microsoft.com/office/powerpoint/2010/main" val="3982185469"/>
      </p:ext>
    </p:extLst>
  </p:cSld>
  <p:clrMapOvr>
    <a:masterClrMapping/>
  </p:clrMapOvr>
  <mc:AlternateContent xmlns:mc="http://schemas.openxmlformats.org/markup-compatibility/2006" xmlns:p14="http://schemas.microsoft.com/office/powerpoint/2010/main">
    <mc:Choice Requires="p14">
      <p:transition spd="slow" p14:dur="15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 on Recent Works</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04800" y="2057400"/>
            <a:ext cx="8229600" cy="2185424"/>
          </a:xfrm>
          <a:prstGeom prst="rect">
            <a:avLst/>
          </a:prstGeom>
        </p:spPr>
      </p:pic>
    </p:spTree>
    <p:extLst>
      <p:ext uri="{BB962C8B-B14F-4D97-AF65-F5344CB8AC3E}">
        <p14:creationId xmlns:p14="http://schemas.microsoft.com/office/powerpoint/2010/main" val="1027146587"/>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ASP.NET</a:t>
            </a:r>
            <a:endParaRPr lang="en-US" dirty="0"/>
          </a:p>
        </p:txBody>
      </p:sp>
      <p:sp>
        <p:nvSpPr>
          <p:cNvPr id="3" name="Content Placeholder 2"/>
          <p:cNvSpPr>
            <a:spLocks noGrp="1"/>
          </p:cNvSpPr>
          <p:nvPr>
            <p:ph idx="1"/>
          </p:nvPr>
        </p:nvSpPr>
        <p:spPr>
          <a:xfrm>
            <a:off x="304800" y="1828800"/>
            <a:ext cx="8229600" cy="4525963"/>
          </a:xfrm>
        </p:spPr>
        <p:txBody>
          <a:bodyPr>
            <a:normAutofit/>
          </a:bodyPr>
          <a:lstStyle/>
          <a:p>
            <a:pPr marL="0" indent="0">
              <a:buNone/>
            </a:pPr>
            <a:endParaRPr lang="en-US" b="1" dirty="0" smtClean="0"/>
          </a:p>
          <a:p>
            <a:pPr>
              <a:lnSpc>
                <a:spcPct val="150000"/>
              </a:lnSpc>
            </a:pPr>
            <a:r>
              <a:rPr lang="en-US" sz="2000" dirty="0" smtClean="0">
                <a:solidFill>
                  <a:schemeClr val="tx1"/>
                </a:solidFill>
              </a:rPr>
              <a:t>Since </a:t>
            </a:r>
            <a:r>
              <a:rPr lang="en-US" sz="2000" dirty="0">
                <a:solidFill>
                  <a:schemeClr val="tx1"/>
                </a:solidFill>
              </a:rPr>
              <a:t>1995, Microsoft has been constantly working to shift its focus from windows-based platform to the internet As a result, Microsoft introduced ASP (Active Server Page) in November along with a new level of simplicity that made bit easy to understand and use</a:t>
            </a:r>
            <a:r>
              <a:rPr lang="en-US" sz="2000" dirty="0" smtClean="0">
                <a:solidFill>
                  <a:schemeClr val="tx1"/>
                </a:solidFill>
              </a:rPr>
              <a:t>.</a:t>
            </a:r>
          </a:p>
          <a:p>
            <a:pPr>
              <a:lnSpc>
                <a:spcPct val="150000"/>
              </a:lnSpc>
            </a:pPr>
            <a:r>
              <a:rPr lang="en-US" sz="2000" dirty="0" smtClean="0">
                <a:solidFill>
                  <a:schemeClr val="tx1"/>
                </a:solidFill>
              </a:rPr>
              <a:t>.NET is a programming language. The main goal of .NET is to make it easier to develop application that run over the internet</a:t>
            </a:r>
            <a:endParaRPr lang="en-US" sz="2000" dirty="0">
              <a:solidFill>
                <a:schemeClr val="tx1"/>
              </a:solidFill>
            </a:endParaRPr>
          </a:p>
          <a:p>
            <a:endParaRPr lang="en-US" dirty="0"/>
          </a:p>
        </p:txBody>
      </p:sp>
    </p:spTree>
    <p:extLst>
      <p:ext uri="{BB962C8B-B14F-4D97-AF65-F5344CB8AC3E}">
        <p14:creationId xmlns:p14="http://schemas.microsoft.com/office/powerpoint/2010/main" val="2620396192"/>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52400"/>
            <a:ext cx="4876800" cy="1950082"/>
          </a:xfrm>
        </p:spPr>
      </p:pic>
      <p:sp>
        <p:nvSpPr>
          <p:cNvPr id="5" name="TextBox 4"/>
          <p:cNvSpPr txBox="1"/>
          <p:nvPr/>
        </p:nvSpPr>
        <p:spPr>
          <a:xfrm>
            <a:off x="266700" y="2302907"/>
            <a:ext cx="8153400" cy="4832092"/>
          </a:xfrm>
          <a:prstGeom prst="rect">
            <a:avLst/>
          </a:prstGeom>
          <a:noFill/>
        </p:spPr>
        <p:txBody>
          <a:bodyPr wrap="square" rtlCol="0">
            <a:spAutoFit/>
          </a:bodyPr>
          <a:lstStyle/>
          <a:p>
            <a:r>
              <a:rPr lang="en-US" dirty="0">
                <a:latin typeface="Century Gothic (Headings)"/>
              </a:rPr>
              <a:t>Microsoft SQL server is a very popular and broadly situated general purpose database server supported on Windows server operating system</a:t>
            </a:r>
            <a:r>
              <a:rPr lang="en-US" dirty="0" smtClean="0">
                <a:latin typeface="Century Gothic (Headings)"/>
              </a:rPr>
              <a:t>.</a:t>
            </a:r>
          </a:p>
          <a:p>
            <a:endParaRPr lang="en-US" dirty="0">
              <a:latin typeface="Century Gothic (Headings)"/>
            </a:endParaRPr>
          </a:p>
          <a:p>
            <a:r>
              <a:rPr lang="en-US" dirty="0" smtClean="0">
                <a:latin typeface="Century Gothic (Headings)"/>
              </a:rPr>
              <a:t>Microsoft SQL server is a relational database management system developed by Microsoft. As a database, it is a software product whose primary function is to store and retrieve data.</a:t>
            </a:r>
            <a:endParaRPr lang="en-US" sz="2800" dirty="0" smtClean="0">
              <a:latin typeface="Century Gothic (Headings)"/>
            </a:endParaRPr>
          </a:p>
          <a:p>
            <a:endParaRPr lang="en-US" sz="2800" dirty="0" smtClean="0">
              <a:latin typeface="Nyala" pitchFamily="2" charset="0"/>
            </a:endParaRPr>
          </a:p>
          <a:p>
            <a:r>
              <a:rPr lang="en-US" sz="2800" dirty="0" smtClean="0">
                <a:latin typeface="Nyala" pitchFamily="2" charset="0"/>
              </a:rPr>
              <a:t>Features</a:t>
            </a:r>
            <a:endParaRPr lang="en-US" dirty="0" smtClean="0">
              <a:latin typeface="Nyala" pitchFamily="2" charset="0"/>
            </a:endParaRPr>
          </a:p>
          <a:p>
            <a:pPr marL="285750" lvl="0" indent="-285750">
              <a:buFont typeface="Arial" pitchFamily="34" charset="0"/>
              <a:buChar char="•"/>
            </a:pPr>
            <a:r>
              <a:rPr lang="en-US" dirty="0">
                <a:latin typeface="Century Gothic (Headings)"/>
              </a:rPr>
              <a:t>Adding empty files to the database.</a:t>
            </a:r>
          </a:p>
          <a:p>
            <a:pPr marL="285750" lvl="0" indent="-285750">
              <a:buFont typeface="Arial" pitchFamily="34" charset="0"/>
              <a:buChar char="•"/>
            </a:pPr>
            <a:r>
              <a:rPr lang="en-US" dirty="0">
                <a:latin typeface="Century Gothic (Headings)"/>
              </a:rPr>
              <a:t>Inserting new data into the existing files.</a:t>
            </a:r>
          </a:p>
          <a:p>
            <a:pPr marL="285750" lvl="0" indent="-285750">
              <a:buFont typeface="Arial" pitchFamily="34" charset="0"/>
              <a:buChar char="•"/>
            </a:pPr>
            <a:r>
              <a:rPr lang="en-US" dirty="0">
                <a:latin typeface="Century Gothic (Headings)"/>
              </a:rPr>
              <a:t>Retrieving data from the files.</a:t>
            </a:r>
          </a:p>
          <a:p>
            <a:pPr marL="285750" lvl="0" indent="-285750">
              <a:buFont typeface="Arial" pitchFamily="34" charset="0"/>
              <a:buChar char="•"/>
            </a:pPr>
            <a:r>
              <a:rPr lang="en-US" dirty="0">
                <a:latin typeface="Century Gothic (Headings)"/>
              </a:rPr>
              <a:t>Update data in the files.</a:t>
            </a:r>
          </a:p>
          <a:p>
            <a:pPr marL="285750" lvl="0" indent="-285750">
              <a:buFont typeface="Arial" pitchFamily="34" charset="0"/>
              <a:buChar char="•"/>
            </a:pPr>
            <a:r>
              <a:rPr lang="en-US" dirty="0">
                <a:latin typeface="Century Gothic (Headings)"/>
              </a:rPr>
              <a:t>Deleting data from the files.</a:t>
            </a:r>
          </a:p>
          <a:p>
            <a:pPr marL="285750" lvl="0" indent="-285750">
              <a:buFont typeface="Arial" pitchFamily="34" charset="0"/>
              <a:buChar char="•"/>
            </a:pPr>
            <a:r>
              <a:rPr lang="en-US" dirty="0">
                <a:latin typeface="Century Gothic (Headings)"/>
              </a:rPr>
              <a:t>Removing files from the database.</a:t>
            </a:r>
          </a:p>
          <a:p>
            <a:pPr marL="285750" indent="-285750">
              <a:buFont typeface="Arial" pitchFamily="34" charset="0"/>
              <a:buChar char="•"/>
            </a:pPr>
            <a:endParaRPr lang="en-US" dirty="0" smtClean="0"/>
          </a:p>
          <a:p>
            <a:endParaRPr lang="en-US" dirty="0"/>
          </a:p>
        </p:txBody>
      </p:sp>
    </p:spTree>
    <p:extLst>
      <p:ext uri="{BB962C8B-B14F-4D97-AF65-F5344CB8AC3E}">
        <p14:creationId xmlns:p14="http://schemas.microsoft.com/office/powerpoint/2010/main" val="38576773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1390</TotalTime>
  <Words>681</Words>
  <Application>Microsoft Office PowerPoint</Application>
  <PresentationFormat>On-screen Show (4:3)</PresentationFormat>
  <Paragraphs>98</Paragraphs>
  <Slides>38</Slides>
  <Notes>2</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Executive</vt:lpstr>
      <vt:lpstr>Welcome to Vidya Bhawan Polytechnic College, Udaipur</vt:lpstr>
      <vt:lpstr>Summer Training Presentation on ASP.NET</vt:lpstr>
      <vt:lpstr>Javonic Websoft Pvt. Ltd. </vt:lpstr>
      <vt:lpstr>PowerPoint Presentation</vt:lpstr>
      <vt:lpstr>PowerPoint Presentation</vt:lpstr>
      <vt:lpstr>Why Choose javonic</vt:lpstr>
      <vt:lpstr>Projects on Recent Works</vt:lpstr>
      <vt:lpstr>ASP.NET</vt:lpstr>
      <vt:lpstr>PowerPoint Presentation</vt:lpstr>
      <vt:lpstr>Front-End &amp; Back-End Tool</vt:lpstr>
      <vt:lpstr>Hardware and Software Requirements</vt:lpstr>
      <vt:lpstr>www.shoppingkart.com</vt:lpstr>
      <vt:lpstr>Home Page</vt:lpstr>
      <vt:lpstr>Product Detail Page</vt:lpstr>
      <vt:lpstr>Men Products</vt:lpstr>
      <vt:lpstr>Men footwear</vt:lpstr>
      <vt:lpstr>Product Detail</vt:lpstr>
      <vt:lpstr>Women Products</vt:lpstr>
      <vt:lpstr>Women Western Wear</vt:lpstr>
      <vt:lpstr>Women Product Detail</vt:lpstr>
      <vt:lpstr>Latest Offers</vt:lpstr>
      <vt:lpstr>Product Detail</vt:lpstr>
      <vt:lpstr>ABOUT US</vt:lpstr>
      <vt:lpstr>CONTACT US</vt:lpstr>
      <vt:lpstr>Admin Login</vt:lpstr>
      <vt:lpstr>Welcome to Admin Panel</vt:lpstr>
      <vt:lpstr>Add New Category</vt:lpstr>
      <vt:lpstr>Category Detail</vt:lpstr>
      <vt:lpstr>Update Category</vt:lpstr>
      <vt:lpstr>Add New Sub-Category</vt:lpstr>
      <vt:lpstr>Sub-Category Detail</vt:lpstr>
      <vt:lpstr>Update Sub-Category</vt:lpstr>
      <vt:lpstr>Add New Product</vt:lpstr>
      <vt:lpstr>Add Successfully</vt:lpstr>
      <vt:lpstr>Product Detail</vt:lpstr>
      <vt:lpstr>Check Product Detail &amp; Logout</vt:lpstr>
      <vt:lpstr>Logout Successful</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dell1</dc:creator>
  <cp:lastModifiedBy>dell1</cp:lastModifiedBy>
  <cp:revision>101</cp:revision>
  <dcterms:created xsi:type="dcterms:W3CDTF">2015-09-19T02:01:00Z</dcterms:created>
  <dcterms:modified xsi:type="dcterms:W3CDTF">2016-01-17T14:11:56Z</dcterms:modified>
</cp:coreProperties>
</file>